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1"/>
  </p:notesMasterIdLst>
  <p:handoutMasterIdLst>
    <p:handoutMasterId r:id="rId22"/>
  </p:handoutMasterIdLst>
  <p:sldIdLst>
    <p:sldId id="256" r:id="rId2"/>
    <p:sldId id="283"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294" r:id="rId20"/>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88034" autoAdjust="0"/>
  </p:normalViewPr>
  <p:slideViewPr>
    <p:cSldViewPr>
      <p:cViewPr varScale="1">
        <p:scale>
          <a:sx n="66" d="100"/>
          <a:sy n="66" d="100"/>
        </p:scale>
        <p:origin x="-120"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8/14/12</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dirty="0"/>
          </a:p>
        </p:txBody>
      </p:sp>
    </p:spTree>
    <p:extLst>
      <p:ext uri="{BB962C8B-B14F-4D97-AF65-F5344CB8AC3E}">
        <p14:creationId xmlns:p14="http://schemas.microsoft.com/office/powerpoint/2010/main" val="2549205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8/14/12</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dirty="0"/>
          </a:p>
        </p:txBody>
      </p:sp>
    </p:spTree>
    <p:extLst>
      <p:ext uri="{BB962C8B-B14F-4D97-AF65-F5344CB8AC3E}">
        <p14:creationId xmlns:p14="http://schemas.microsoft.com/office/powerpoint/2010/main" val="183989390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extLst/>
          </a:lstStyle>
          <a:p>
            <a:endParaRPr lang="en-US" dirty="0"/>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8/14/12</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extLst/>
          </a:lstStyle>
          <a:p>
            <a:pPr algn="r"/>
            <a:fld id="{FEC9D3F2-7140-49B9-866C-D21246A5836E}" type="datetime1">
              <a:rPr lang="en-US" smtClean="0"/>
              <a:pPr algn="r"/>
              <a:t>8/14/12</a:t>
            </a:fld>
            <a:endParaRPr lang="en-US" dirty="0"/>
          </a:p>
        </p:txBody>
      </p:sp>
      <p:sp>
        <p:nvSpPr>
          <p:cNvPr id="20" name="Rectangle 20"/>
          <p:cNvSpPr>
            <a:spLocks noGrp="1"/>
          </p:cNvSpPr>
          <p:nvPr>
            <p:ph type="sldNum" sz="quarter" idx="23"/>
          </p:nvPr>
        </p:nvSpPr>
        <p:spPr/>
        <p:txBody>
          <a:bodyPr/>
          <a:lstStyle>
            <a:extLst/>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extLst/>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extLst/>
          </a:lstStyle>
          <a:p>
            <a:pPr algn="r"/>
            <a:fld id="{CBEC585F-C108-48D6-9331-6628A0FBB73B}" type="datetime1">
              <a:rPr lang="en-US" smtClean="0"/>
              <a:pPr algn="r"/>
              <a:t>8/14/12</a:t>
            </a:fld>
            <a:endParaRPr lang="en-US" dirty="0"/>
          </a:p>
        </p:txBody>
      </p:sp>
      <p:sp>
        <p:nvSpPr>
          <p:cNvPr id="27" name="Rectangle 27"/>
          <p:cNvSpPr>
            <a:spLocks noGrp="1"/>
          </p:cNvSpPr>
          <p:nvPr>
            <p:ph type="sldNum" sz="quarter" idx="23"/>
          </p:nvPr>
        </p:nvSpPr>
        <p:spPr/>
        <p:txBody>
          <a:bodyPr/>
          <a:lstStyle>
            <a:extLst/>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extLst/>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7293A964-5F5E-47DC-ABD9-08A6A9FFD04F}" type="datetime1">
              <a:rPr lang="en-US" smtClean="0"/>
              <a:pPr algn="r"/>
              <a:t>8/14/12</a:t>
            </a:fld>
            <a:endParaRPr lang="en-US" dirty="0"/>
          </a:p>
        </p:txBody>
      </p:sp>
      <p:sp>
        <p:nvSpPr>
          <p:cNvPr id="18" name="Rectangle 18"/>
          <p:cNvSpPr>
            <a:spLocks noGrp="1"/>
          </p:cNvSpPr>
          <p:nvPr>
            <p:ph type="sldNum" sz="quarter" idx="22"/>
          </p:nvPr>
        </p:nvSpPr>
        <p:spPr/>
        <p:txBody>
          <a:bodyPr/>
          <a:lstStyle>
            <a:extLst/>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extLst/>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968C9C2A-D3B8-4543-8A47-F59C20C16D9A}" type="datetime1">
              <a:rPr lang="en-US" smtClean="0"/>
              <a:pPr algn="r"/>
              <a:t>8/14/12</a:t>
            </a:fld>
            <a:endParaRPr lang="en-US" dirty="0"/>
          </a:p>
        </p:txBody>
      </p:sp>
      <p:sp>
        <p:nvSpPr>
          <p:cNvPr id="19" name="Rectangle 19"/>
          <p:cNvSpPr>
            <a:spLocks noGrp="1"/>
          </p:cNvSpPr>
          <p:nvPr>
            <p:ph type="sldNum" sz="quarter" idx="22"/>
          </p:nvPr>
        </p:nvSpPr>
        <p:spPr/>
        <p:txBody>
          <a:bodyPr/>
          <a:lstStyle>
            <a:extLst/>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extLst/>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extLst/>
          </a:lstStyle>
          <a:p>
            <a:pPr algn="r"/>
            <a:fld id="{29ED4C97-3C5D-482A-99AD-AD992C3024DE}" type="datetime1">
              <a:rPr lang="en-US" smtClean="0"/>
              <a:pPr algn="r"/>
              <a:t>8/14/12</a:t>
            </a:fld>
            <a:endParaRPr lang="en-US" dirty="0"/>
          </a:p>
        </p:txBody>
      </p:sp>
      <p:sp>
        <p:nvSpPr>
          <p:cNvPr id="17" name="Rectangle 17"/>
          <p:cNvSpPr>
            <a:spLocks noGrp="1"/>
          </p:cNvSpPr>
          <p:nvPr>
            <p:ph type="sldNum" sz="quarter" idx="24"/>
          </p:nvPr>
        </p:nvSpPr>
        <p:spPr/>
        <p:txBody>
          <a:bodyPr/>
          <a:lstStyle>
            <a:extLst/>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extLst/>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extLst/>
          </a:lstStyle>
          <a:p>
            <a:pPr algn="r"/>
            <a:fld id="{3EF8FEE9-63ED-4C1B-8C25-9B47C2DA1E72}" type="datetime1">
              <a:rPr lang="en-US" smtClean="0"/>
              <a:pPr algn="r"/>
              <a:t>8/14/12</a:t>
            </a:fld>
            <a:endParaRPr lang="en-US" dirty="0"/>
          </a:p>
        </p:txBody>
      </p:sp>
      <p:sp>
        <p:nvSpPr>
          <p:cNvPr id="18" name="Rectangle 18"/>
          <p:cNvSpPr>
            <a:spLocks noGrp="1"/>
          </p:cNvSpPr>
          <p:nvPr>
            <p:ph type="sldNum" sz="quarter" idx="26"/>
          </p:nvPr>
        </p:nvSpPr>
        <p:spPr/>
        <p:txBody>
          <a:bodyPr/>
          <a:lstStyle>
            <a:extLst/>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extLst/>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extLst/>
          </a:lstStyle>
          <a:p>
            <a:pPr algn="r"/>
            <a:fld id="{E8BD303E-7304-41BE-B693-A76D7275A3B0}" type="datetime1">
              <a:rPr lang="en-US" smtClean="0"/>
              <a:pPr algn="r"/>
              <a:t>8/14/12</a:t>
            </a:fld>
            <a:endParaRPr lang="en-US" dirty="0"/>
          </a:p>
        </p:txBody>
      </p:sp>
      <p:sp>
        <p:nvSpPr>
          <p:cNvPr id="43" name="Rectangle 43"/>
          <p:cNvSpPr>
            <a:spLocks noGrp="1"/>
          </p:cNvSpPr>
          <p:nvPr>
            <p:ph type="sldNum" sz="quarter" idx="48"/>
          </p:nvPr>
        </p:nvSpPr>
        <p:spPr/>
        <p:txBody>
          <a:bodyPr/>
          <a:lstStyle>
            <a:extLst/>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extLst/>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8/14/12</a:t>
            </a:fld>
            <a:endParaRPr lang="en-US" sz="1100" dirty="0"/>
          </a:p>
        </p:txBody>
      </p:sp>
      <p:sp>
        <p:nvSpPr>
          <p:cNvPr id="33" name="Rectangle 33"/>
          <p:cNvSpPr>
            <a:spLocks noGrp="1"/>
          </p:cNvSpPr>
          <p:nvPr>
            <p:ph type="sldNum" sz="quarter" idx="40"/>
          </p:nvPr>
        </p:nvSpPr>
        <p:spPr/>
        <p:txBody>
          <a:bodyPr/>
          <a:lstStyle>
            <a:extLst/>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extLst/>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8/14/12</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pic>
        <p:nvPicPr>
          <p:cNvPr id="10" name="Rectangle 9"/>
          <p:cNvPicPr>
            <a:picLocks noChangeAspect="1"/>
          </p:cNvPicPr>
          <p:nvPr/>
        </p:nvPicPr>
        <p:blipFill>
          <a:blip r:embed="rId2">
            <a:duotone>
              <a:schemeClr val="accent4"/>
              <a:srgbClr val="FFFFFF"/>
            </a:duotone>
          </a:blip>
          <a:stretch>
            <a:fillRect/>
          </a:stretch>
        </p:blipFill>
        <p:spPr>
          <a:xfrm>
            <a:off x="7601712" y="6239256"/>
            <a:ext cx="838200" cy="616077"/>
          </a:xfrm>
          <a:prstGeom prst="rect">
            <a:avLst/>
          </a:prstGeom>
          <a:noFill/>
          <a:ln>
            <a:noFill/>
          </a:ln>
        </p:spPr>
      </p:pic>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pPr algn="r"/>
              <a:t>8/14/12</a:t>
            </a:fld>
            <a:endParaRPr lang="en-US" dirty="0"/>
          </a:p>
        </p:txBody>
      </p:sp>
      <p:sp>
        <p:nvSpPr>
          <p:cNvPr id="8" name="Rectangle 8"/>
          <p:cNvSpPr>
            <a:spLocks noGrp="1"/>
          </p:cNvSpPr>
          <p:nvPr>
            <p:ph type="sldNum" sz="quarter" idx="15"/>
          </p:nvPr>
        </p:nvSpPr>
        <p:spPr/>
        <p:txBody>
          <a:bodyPr/>
          <a:lstStyle>
            <a:extLst/>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extLst/>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fld id="{73B9D0E9-7F95-4423-9114-95494EF8154E}" type="datetime1">
              <a:rPr lang="en-US" smtClean="0"/>
              <a:pPr algn="r"/>
              <a:t>8/14/12</a:t>
            </a:fld>
            <a:endParaRPr lang="en-US" dirty="0"/>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extLst/>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8/14/12</a:t>
            </a:fld>
            <a:endParaRPr lang="en-US" dirty="0"/>
          </a:p>
        </p:txBody>
      </p:sp>
      <p:sp>
        <p:nvSpPr>
          <p:cNvPr id="10" name="Rectangle 10"/>
          <p:cNvSpPr>
            <a:spLocks noGrp="1"/>
          </p:cNvSpPr>
          <p:nvPr>
            <p:ph type="sldNum" sz="quarter" idx="17"/>
          </p:nvPr>
        </p:nvSpPr>
        <p:spPr/>
        <p:txBody>
          <a:bodyPr/>
          <a:lstStyle>
            <a:extLst/>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extLst/>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pPr algn="r"/>
              <a:t>8/14/12</a:t>
            </a:fld>
            <a:endParaRPr lang="en-US" dirty="0"/>
          </a:p>
        </p:txBody>
      </p:sp>
      <p:sp>
        <p:nvSpPr>
          <p:cNvPr id="16" name="Rectangle 16"/>
          <p:cNvSpPr>
            <a:spLocks noGrp="1"/>
          </p:cNvSpPr>
          <p:nvPr>
            <p:ph type="sldNum" sz="quarter" idx="19"/>
          </p:nvPr>
        </p:nvSpPr>
        <p:spPr/>
        <p:txBody>
          <a:bodyPr/>
          <a:lstStyle>
            <a:extLst/>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extLst/>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pPr algn="r"/>
              <a:t>8/14/12</a:t>
            </a:fld>
            <a:endParaRPr lang="en-US" dirty="0"/>
          </a:p>
        </p:txBody>
      </p:sp>
      <p:sp>
        <p:nvSpPr>
          <p:cNvPr id="19" name="Rectangle 19"/>
          <p:cNvSpPr>
            <a:spLocks noGrp="1"/>
          </p:cNvSpPr>
          <p:nvPr>
            <p:ph type="sldNum" sz="quarter" idx="21"/>
          </p:nvPr>
        </p:nvSpPr>
        <p:spPr/>
        <p:txBody>
          <a:bodyPr/>
          <a:lstStyle>
            <a:extLst/>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extLst/>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extLst/>
          </a:lstStyle>
          <a:p>
            <a:pPr algn="r"/>
            <a:fld id="{27D93220-918A-400D-B3FA-D8B22567DEBB}" type="datetime1">
              <a:rPr lang="en-US" smtClean="0"/>
              <a:pPr algn="r"/>
              <a:t>8/14/12</a:t>
            </a:fld>
            <a:endParaRPr lang="en-US" dirty="0"/>
          </a:p>
        </p:txBody>
      </p:sp>
      <p:sp>
        <p:nvSpPr>
          <p:cNvPr id="22" name="Rectangle 22"/>
          <p:cNvSpPr>
            <a:spLocks noGrp="1"/>
          </p:cNvSpPr>
          <p:nvPr>
            <p:ph type="sldNum" sz="quarter" idx="21"/>
          </p:nvPr>
        </p:nvSpPr>
        <p:spPr/>
        <p:txBody>
          <a:bodyPr/>
          <a:lstStyle>
            <a:extLst/>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8/14/12</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pic>
        <p:nvPicPr>
          <p:cNvPr id="8" name="Picture 7" descr="SMMU-logo-new.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05600" y="6400800"/>
            <a:ext cx="1651000" cy="3079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www.smmu.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0" y="4114800"/>
            <a:ext cx="9144000" cy="533400"/>
          </a:xfrm>
        </p:spPr>
        <p:txBody>
          <a:bodyPr/>
          <a:lstStyle>
            <a:extLst/>
          </a:lstStyle>
          <a:p>
            <a:pPr algn="ctr"/>
            <a:r>
              <a:rPr lang="en-US" dirty="0" smtClean="0"/>
              <a:t>5 REASONS EVERY BUSINESS NEEDS A SOCIAL MEDIA STRATEGY</a:t>
            </a:r>
            <a:endParaRPr lang="en-US" dirty="0"/>
          </a:p>
        </p:txBody>
      </p:sp>
      <p:pic>
        <p:nvPicPr>
          <p:cNvPr id="5" name="Picture 4" descr="SMMU-logo-ne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133600"/>
            <a:ext cx="5867596" cy="1094269"/>
          </a:xfrm>
          <a:prstGeom prst="rect">
            <a:avLst/>
          </a:prstGeom>
        </p:spPr>
      </p:pic>
      <p:sp>
        <p:nvSpPr>
          <p:cNvPr id="6" name="Subtitle 5"/>
          <p:cNvSpPr>
            <a:spLocks noGrp="1"/>
          </p:cNvSpPr>
          <p:nvPr>
            <p:ph type="subTitle" idx="1"/>
          </p:nvPr>
        </p:nvSpPr>
        <p:spPr>
          <a:xfrm>
            <a:off x="0" y="4706112"/>
            <a:ext cx="9144000" cy="932688"/>
          </a:xfrm>
        </p:spPr>
        <p:txBody>
          <a:bodyPr>
            <a:normAutofit/>
          </a:bodyPr>
          <a:lstStyle/>
          <a:p>
            <a:pPr algn="ctr"/>
            <a:r>
              <a:rPr lang="en-US" sz="1200" dirty="0" smtClean="0"/>
              <a:t>PRESENTED BY SOCIAL MEDIA MARKETING UNIVERSITY</a:t>
            </a:r>
          </a:p>
          <a:p>
            <a:pPr algn="ctr"/>
            <a:r>
              <a:rPr lang="en-US" sz="1200" dirty="0" smtClean="0"/>
              <a:t>WWW.SMMU.COM</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077200" cy="5334000"/>
          </a:xfrm>
        </p:spPr>
        <p:txBody>
          <a:bodyPr>
            <a:noAutofit/>
          </a:bodyPr>
          <a:lstStyle>
            <a:extLst/>
          </a:lstStyle>
          <a:p>
            <a:pPr algn="ctr"/>
            <a:r>
              <a:rPr lang="en-US" sz="1800" b="1" dirty="0" smtClean="0"/>
              <a:t>Social media plans help companies to…</a:t>
            </a:r>
          </a:p>
          <a:p>
            <a:pPr algn="ctr"/>
            <a:endParaRPr lang="en-US" sz="3600" b="1" dirty="0"/>
          </a:p>
          <a:p>
            <a:pPr lvl="0" algn="ctr"/>
            <a:r>
              <a:rPr lang="en-US" sz="3600" b="1" dirty="0"/>
              <a:t>Build targeted </a:t>
            </a:r>
            <a:r>
              <a:rPr lang="en-US" sz="3600" b="1" dirty="0" smtClean="0"/>
              <a:t>communities.</a:t>
            </a:r>
            <a:endParaRPr lang="en-US" sz="3600" b="1" dirty="0"/>
          </a:p>
        </p:txBody>
      </p:sp>
      <p:pic>
        <p:nvPicPr>
          <p:cNvPr id="3" name="Picture 2"/>
          <p:cNvPicPr>
            <a:picLocks noChangeAspect="1"/>
          </p:cNvPicPr>
          <p:nvPr/>
        </p:nvPicPr>
        <p:blipFill>
          <a:blip r:embed="rId3"/>
          <a:stretch>
            <a:fillRect/>
          </a:stretch>
        </p:blipFill>
        <p:spPr>
          <a:xfrm>
            <a:off x="2895600" y="3200400"/>
            <a:ext cx="3289300" cy="2476500"/>
          </a:xfrm>
          <a:prstGeom prst="rect">
            <a:avLst/>
          </a:prstGeom>
        </p:spPr>
      </p:pic>
    </p:spTree>
    <p:extLst>
      <p:ext uri="{BB962C8B-B14F-4D97-AF65-F5344CB8AC3E}">
        <p14:creationId xmlns:p14="http://schemas.microsoft.com/office/powerpoint/2010/main" val="11621125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077200" cy="5334000"/>
          </a:xfrm>
        </p:spPr>
        <p:txBody>
          <a:bodyPr>
            <a:noAutofit/>
          </a:bodyPr>
          <a:lstStyle>
            <a:extLst/>
          </a:lstStyle>
          <a:p>
            <a:pPr algn="ctr"/>
            <a:r>
              <a:rPr lang="en-US" sz="1800" b="1" dirty="0" smtClean="0"/>
              <a:t>Social media plans help companies to…</a:t>
            </a:r>
          </a:p>
          <a:p>
            <a:pPr algn="ctr"/>
            <a:endParaRPr lang="en-US" sz="3600" b="1" dirty="0"/>
          </a:p>
          <a:p>
            <a:pPr lvl="0" algn="ctr"/>
            <a:r>
              <a:rPr lang="en-US" sz="3600" b="1" dirty="0"/>
              <a:t>Prioritize social media activities that facilitate relationship building and </a:t>
            </a:r>
            <a:r>
              <a:rPr lang="en-US" sz="3600" b="1" dirty="0" smtClean="0"/>
              <a:t>engagement.</a:t>
            </a:r>
            <a:endParaRPr lang="en-US" sz="3600" b="1" dirty="0"/>
          </a:p>
        </p:txBody>
      </p:sp>
      <p:pic>
        <p:nvPicPr>
          <p:cNvPr id="3" name="Picture 2"/>
          <p:cNvPicPr>
            <a:picLocks noChangeAspect="1"/>
          </p:cNvPicPr>
          <p:nvPr/>
        </p:nvPicPr>
        <p:blipFill>
          <a:blip r:embed="rId3"/>
          <a:stretch>
            <a:fillRect/>
          </a:stretch>
        </p:blipFill>
        <p:spPr>
          <a:xfrm>
            <a:off x="2971800" y="3962400"/>
            <a:ext cx="3302000" cy="2463800"/>
          </a:xfrm>
          <a:prstGeom prst="rect">
            <a:avLst/>
          </a:prstGeom>
        </p:spPr>
      </p:pic>
    </p:spTree>
    <p:extLst>
      <p:ext uri="{BB962C8B-B14F-4D97-AF65-F5344CB8AC3E}">
        <p14:creationId xmlns:p14="http://schemas.microsoft.com/office/powerpoint/2010/main" val="14473636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305800" cy="5334000"/>
          </a:xfrm>
        </p:spPr>
        <p:txBody>
          <a:bodyPr>
            <a:noAutofit/>
          </a:bodyPr>
          <a:lstStyle>
            <a:extLst/>
          </a:lstStyle>
          <a:p>
            <a:pPr algn="ctr"/>
            <a:r>
              <a:rPr lang="en-US" sz="1800" b="1" dirty="0" smtClean="0"/>
              <a:t>Social media plans help companies to…</a:t>
            </a:r>
          </a:p>
          <a:p>
            <a:pPr algn="ctr"/>
            <a:endParaRPr lang="en-US" sz="3600" b="1" dirty="0"/>
          </a:p>
          <a:p>
            <a:pPr lvl="0" algn="ctr"/>
            <a:r>
              <a:rPr lang="en-US" sz="3600" b="1" dirty="0"/>
              <a:t>Outline specific social media </a:t>
            </a:r>
            <a:endParaRPr lang="en-US" sz="3600" b="1" dirty="0" smtClean="0"/>
          </a:p>
          <a:p>
            <a:pPr lvl="0" algn="ctr"/>
            <a:r>
              <a:rPr lang="en-US" sz="3600" b="1" dirty="0" smtClean="0"/>
              <a:t>goals </a:t>
            </a:r>
            <a:r>
              <a:rPr lang="en-US" sz="3600" b="1" dirty="0"/>
              <a:t>to facilitate more accurate measurement of </a:t>
            </a:r>
            <a:r>
              <a:rPr lang="en-US" sz="3600" b="1" dirty="0" smtClean="0"/>
              <a:t>ROI.</a:t>
            </a:r>
            <a:endParaRPr lang="en-US" sz="3600" b="1" dirty="0"/>
          </a:p>
        </p:txBody>
      </p:sp>
      <p:pic>
        <p:nvPicPr>
          <p:cNvPr id="3" name="Picture 2"/>
          <p:cNvPicPr>
            <a:picLocks noChangeAspect="1"/>
          </p:cNvPicPr>
          <p:nvPr/>
        </p:nvPicPr>
        <p:blipFill>
          <a:blip r:embed="rId3"/>
          <a:stretch>
            <a:fillRect/>
          </a:stretch>
        </p:blipFill>
        <p:spPr>
          <a:xfrm>
            <a:off x="3276600" y="3810000"/>
            <a:ext cx="2438400" cy="2832100"/>
          </a:xfrm>
          <a:prstGeom prst="rect">
            <a:avLst/>
          </a:prstGeom>
        </p:spPr>
      </p:pic>
    </p:spTree>
    <p:extLst>
      <p:ext uri="{BB962C8B-B14F-4D97-AF65-F5344CB8AC3E}">
        <p14:creationId xmlns:p14="http://schemas.microsoft.com/office/powerpoint/2010/main" val="190076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5715000" cy="5334000"/>
          </a:xfrm>
        </p:spPr>
        <p:txBody>
          <a:bodyPr>
            <a:noAutofit/>
          </a:bodyPr>
          <a:lstStyle>
            <a:extLst/>
          </a:lstStyle>
          <a:p>
            <a:pPr algn="ctr"/>
            <a:endParaRPr lang="en-US" sz="3600" b="1" dirty="0" smtClean="0"/>
          </a:p>
          <a:p>
            <a:pPr algn="ctr"/>
            <a:endParaRPr lang="en-US" sz="3600" b="1" dirty="0"/>
          </a:p>
          <a:p>
            <a:pPr algn="ctr"/>
            <a:r>
              <a:rPr lang="en-US" sz="2800" b="1" dirty="0" smtClean="0"/>
              <a:t>“</a:t>
            </a:r>
            <a:r>
              <a:rPr lang="en-US" sz="2800" b="1" dirty="0"/>
              <a:t>As social media spending rises, companies are under increased pressure to demonstrate ROI </a:t>
            </a:r>
            <a:r>
              <a:rPr lang="en-US" sz="2800" b="1" dirty="0" smtClean="0"/>
              <a:t>.</a:t>
            </a:r>
            <a:r>
              <a:rPr lang="en-US" sz="3600" b="1" dirty="0" smtClean="0"/>
              <a:t>” </a:t>
            </a:r>
          </a:p>
          <a:p>
            <a:pPr algn="ctr"/>
            <a:endParaRPr lang="en-US" sz="1400" b="1" dirty="0" smtClean="0">
              <a:latin typeface="Arial"/>
              <a:cs typeface="Arial"/>
            </a:endParaRPr>
          </a:p>
          <a:p>
            <a:pPr algn="ctr"/>
            <a:r>
              <a:rPr lang="en-US" sz="1400" b="1" dirty="0" smtClean="0">
                <a:latin typeface="Arial"/>
                <a:cs typeface="Arial"/>
              </a:rPr>
              <a:t>John Souza, Founder of Social Media Marketing University</a:t>
            </a:r>
          </a:p>
        </p:txBody>
      </p:sp>
      <p:pic>
        <p:nvPicPr>
          <p:cNvPr id="5" name="Picture 4"/>
          <p:cNvPicPr>
            <a:picLocks noChangeAspect="1"/>
          </p:cNvPicPr>
          <p:nvPr/>
        </p:nvPicPr>
        <p:blipFill>
          <a:blip r:embed="rId3"/>
          <a:stretch>
            <a:fillRect/>
          </a:stretch>
        </p:blipFill>
        <p:spPr>
          <a:xfrm>
            <a:off x="6096000" y="1371600"/>
            <a:ext cx="2324100" cy="3505200"/>
          </a:xfrm>
          <a:prstGeom prst="rect">
            <a:avLst/>
          </a:prstGeom>
        </p:spPr>
      </p:pic>
    </p:spTree>
    <p:extLst>
      <p:ext uri="{BB962C8B-B14F-4D97-AF65-F5344CB8AC3E}">
        <p14:creationId xmlns:p14="http://schemas.microsoft.com/office/powerpoint/2010/main" val="34422449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077200" cy="5334000"/>
          </a:xfrm>
        </p:spPr>
        <p:txBody>
          <a:bodyPr>
            <a:noAutofit/>
          </a:bodyPr>
          <a:lstStyle>
            <a:extLst/>
          </a:lstStyle>
          <a:p>
            <a:pPr algn="ctr"/>
            <a:endParaRPr lang="en-US" sz="3600" b="1" dirty="0" smtClean="0"/>
          </a:p>
          <a:p>
            <a:pPr algn="ctr"/>
            <a:endParaRPr lang="en-US" sz="3600" b="1" dirty="0"/>
          </a:p>
          <a:p>
            <a:pPr algn="ctr"/>
            <a:r>
              <a:rPr lang="en-US" sz="2800" b="1" dirty="0" smtClean="0"/>
              <a:t>“</a:t>
            </a:r>
            <a:r>
              <a:rPr lang="en-US" sz="2800" b="1" dirty="0"/>
              <a:t>When you have a plan in place, you can measure your activities against the goals that you’ve set. Additionally, if your campaign isn’t performing well, then you have the data you need to modify your </a:t>
            </a:r>
            <a:r>
              <a:rPr lang="en-US" sz="2800" b="1" dirty="0" smtClean="0"/>
              <a:t>plan to </a:t>
            </a:r>
            <a:r>
              <a:rPr lang="en-US" sz="2800" b="1" dirty="0"/>
              <a:t>generate better results </a:t>
            </a:r>
            <a:r>
              <a:rPr lang="en-US" sz="2800" b="1" dirty="0" smtClean="0"/>
              <a:t>.</a:t>
            </a:r>
            <a:r>
              <a:rPr lang="en-US" sz="3600" b="1" dirty="0" smtClean="0"/>
              <a:t>” </a:t>
            </a:r>
          </a:p>
          <a:p>
            <a:pPr algn="ctr"/>
            <a:endParaRPr lang="en-US" sz="1400" b="1" dirty="0" smtClean="0">
              <a:latin typeface="Arial"/>
              <a:cs typeface="Arial"/>
            </a:endParaRPr>
          </a:p>
          <a:p>
            <a:pPr algn="ctr"/>
            <a:r>
              <a:rPr lang="en-US" sz="1400" b="1" dirty="0" smtClean="0">
                <a:latin typeface="Arial"/>
                <a:cs typeface="Arial"/>
              </a:rPr>
              <a:t>John Souza, Founder of Social Media Marketing University</a:t>
            </a:r>
          </a:p>
        </p:txBody>
      </p:sp>
    </p:spTree>
    <p:extLst>
      <p:ext uri="{BB962C8B-B14F-4D97-AF65-F5344CB8AC3E}">
        <p14:creationId xmlns:p14="http://schemas.microsoft.com/office/powerpoint/2010/main" val="26404376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077200" cy="5334000"/>
          </a:xfrm>
        </p:spPr>
        <p:txBody>
          <a:bodyPr>
            <a:noAutofit/>
          </a:bodyPr>
          <a:lstStyle>
            <a:extLst/>
          </a:lstStyle>
          <a:p>
            <a:pPr algn="ctr"/>
            <a:endParaRPr lang="en-US" sz="3600" b="1" dirty="0" smtClean="0"/>
          </a:p>
          <a:p>
            <a:pPr algn="ctr"/>
            <a:endParaRPr lang="en-US" sz="3600" b="1" dirty="0"/>
          </a:p>
          <a:p>
            <a:pPr algn="ctr"/>
            <a:r>
              <a:rPr lang="en-US" sz="2800" b="1" dirty="0"/>
              <a:t>For more information about SMMU, and to </a:t>
            </a:r>
            <a:r>
              <a:rPr lang="en-US" sz="2800" b="1" dirty="0" smtClean="0"/>
              <a:t>register for social media courses </a:t>
            </a:r>
            <a:r>
              <a:rPr lang="en-US" sz="2800" b="1" dirty="0"/>
              <a:t>and weekly webinars, </a:t>
            </a:r>
            <a:r>
              <a:rPr lang="en-US" sz="2800" b="1" dirty="0" smtClean="0"/>
              <a:t>visit:</a:t>
            </a:r>
          </a:p>
          <a:p>
            <a:pPr algn="ctr"/>
            <a:r>
              <a:rPr lang="en-US" sz="2800" b="1" dirty="0" smtClean="0"/>
              <a:t> </a:t>
            </a:r>
            <a:r>
              <a:rPr lang="en-US" sz="6000" b="1" u="sng" dirty="0" smtClean="0">
                <a:hlinkClick r:id="rId3"/>
              </a:rPr>
              <a:t>www.smmu.com</a:t>
            </a:r>
            <a:endParaRPr lang="en-US" sz="6000" b="1" dirty="0"/>
          </a:p>
        </p:txBody>
      </p:sp>
    </p:spTree>
    <p:extLst>
      <p:ext uri="{BB962C8B-B14F-4D97-AF65-F5344CB8AC3E}">
        <p14:creationId xmlns:p14="http://schemas.microsoft.com/office/powerpoint/2010/main" val="33383716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pic>
        <p:nvPicPr>
          <p:cNvPr id="5" name="Picture 4" descr="smmu descrip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7696200" cy="3087472"/>
          </a:xfrm>
          <a:prstGeom prst="rect">
            <a:avLst/>
          </a:prstGeom>
        </p:spPr>
      </p:pic>
    </p:spTree>
    <p:extLst>
      <p:ext uri="{BB962C8B-B14F-4D97-AF65-F5344CB8AC3E}">
        <p14:creationId xmlns:p14="http://schemas.microsoft.com/office/powerpoint/2010/main" val="35104505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pic>
        <p:nvPicPr>
          <p:cNvPr id="5" name="Picture 4" descr="SMMU Cours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90600"/>
            <a:ext cx="7886700" cy="4914900"/>
          </a:xfrm>
          <a:prstGeom prst="rect">
            <a:avLst/>
          </a:prstGeom>
        </p:spPr>
      </p:pic>
    </p:spTree>
    <p:extLst>
      <p:ext uri="{BB962C8B-B14F-4D97-AF65-F5344CB8AC3E}">
        <p14:creationId xmlns:p14="http://schemas.microsoft.com/office/powerpoint/2010/main" val="33478070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 name="TextBox 2"/>
          <p:cNvSpPr txBox="1"/>
          <p:nvPr/>
        </p:nvSpPr>
        <p:spPr>
          <a:xfrm>
            <a:off x="762000" y="1447800"/>
            <a:ext cx="7162800" cy="1815882"/>
          </a:xfrm>
          <a:prstGeom prst="rect">
            <a:avLst/>
          </a:prstGeom>
          <a:noFill/>
        </p:spPr>
        <p:txBody>
          <a:bodyPr wrap="square" rtlCol="0">
            <a:spAutoFit/>
          </a:bodyPr>
          <a:lstStyle/>
          <a:p>
            <a:pPr algn="ctr"/>
            <a:r>
              <a:rPr lang="en-US" sz="4000" b="1" dirty="0" smtClean="0"/>
              <a:t>Follow Us!!!</a:t>
            </a:r>
          </a:p>
          <a:p>
            <a:pPr algn="ctr"/>
            <a:r>
              <a:rPr lang="en-US" sz="4000" b="1" dirty="0" smtClean="0"/>
              <a:t> </a:t>
            </a:r>
            <a:r>
              <a:rPr lang="en-US" sz="3200" b="1" dirty="0" smtClean="0"/>
              <a:t>…for information on social media trends, best practices and more!</a:t>
            </a:r>
            <a:endParaRPr lang="en-US" sz="3200" b="1" dirty="0"/>
          </a:p>
        </p:txBody>
      </p:sp>
      <p:pic>
        <p:nvPicPr>
          <p:cNvPr id="7" name="Picture 6"/>
          <p:cNvPicPr>
            <a:picLocks noChangeAspect="1"/>
          </p:cNvPicPr>
          <p:nvPr/>
        </p:nvPicPr>
        <p:blipFill>
          <a:blip r:embed="rId3"/>
          <a:stretch>
            <a:fillRect/>
          </a:stretch>
        </p:blipFill>
        <p:spPr>
          <a:xfrm>
            <a:off x="304800" y="3429000"/>
            <a:ext cx="3835400" cy="2120900"/>
          </a:xfrm>
          <a:prstGeom prst="rect">
            <a:avLst/>
          </a:prstGeom>
        </p:spPr>
      </p:pic>
      <p:sp>
        <p:nvSpPr>
          <p:cNvPr id="8" name="TextBox 7"/>
          <p:cNvSpPr txBox="1"/>
          <p:nvPr/>
        </p:nvSpPr>
        <p:spPr>
          <a:xfrm>
            <a:off x="3733800" y="3810000"/>
            <a:ext cx="4876800" cy="1015663"/>
          </a:xfrm>
          <a:prstGeom prst="rect">
            <a:avLst/>
          </a:prstGeom>
          <a:noFill/>
        </p:spPr>
        <p:txBody>
          <a:bodyPr wrap="square" rtlCol="0">
            <a:spAutoFit/>
          </a:bodyPr>
          <a:lstStyle/>
          <a:p>
            <a:r>
              <a:rPr lang="en-US" sz="2000" b="1" dirty="0" err="1" smtClean="0"/>
              <a:t>www.facebook.com</a:t>
            </a:r>
            <a:r>
              <a:rPr lang="en-US" sz="2000" b="1" dirty="0" smtClean="0"/>
              <a:t>/</a:t>
            </a:r>
            <a:r>
              <a:rPr lang="en-US" sz="2000" b="1" dirty="0" err="1" smtClean="0"/>
              <a:t>socialmediamagic</a:t>
            </a:r>
            <a:endParaRPr lang="en-US" sz="2000" b="1" dirty="0" smtClean="0"/>
          </a:p>
          <a:p>
            <a:endParaRPr lang="en-US" sz="2000" b="1" dirty="0"/>
          </a:p>
          <a:p>
            <a:r>
              <a:rPr lang="en-US" sz="2000" b="1" dirty="0" err="1" smtClean="0"/>
              <a:t>www.twitter.com</a:t>
            </a:r>
            <a:r>
              <a:rPr lang="en-US" sz="2000" b="1" dirty="0" smtClean="0"/>
              <a:t>/</a:t>
            </a:r>
            <a:r>
              <a:rPr lang="en-US" sz="2000" b="1" dirty="0" err="1" smtClean="0"/>
              <a:t>smmagic</a:t>
            </a:r>
            <a:endParaRPr lang="en-US" sz="2000" b="1" dirty="0"/>
          </a:p>
        </p:txBody>
      </p:sp>
    </p:spTree>
    <p:extLst>
      <p:ext uri="{BB962C8B-B14F-4D97-AF65-F5344CB8AC3E}">
        <p14:creationId xmlns:p14="http://schemas.microsoft.com/office/powerpoint/2010/main" val="29116698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MU-logo-ne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133600"/>
            <a:ext cx="5867596" cy="1094269"/>
          </a:xfrm>
          <a:prstGeom prst="rect">
            <a:avLst/>
          </a:prstGeom>
        </p:spPr>
      </p:pic>
      <p:sp>
        <p:nvSpPr>
          <p:cNvPr id="6" name="Rectangle 2"/>
          <p:cNvSpPr>
            <a:spLocks noGrp="1"/>
          </p:cNvSpPr>
          <p:nvPr>
            <p:ph type="ctrTitle"/>
          </p:nvPr>
        </p:nvSpPr>
        <p:spPr>
          <a:xfrm>
            <a:off x="0" y="4114800"/>
            <a:ext cx="9144000" cy="533400"/>
          </a:xfrm>
        </p:spPr>
        <p:txBody>
          <a:bodyPr/>
          <a:lstStyle>
            <a:extLst/>
          </a:lstStyle>
          <a:p>
            <a:pPr algn="ctr"/>
            <a:r>
              <a:rPr lang="en-US" dirty="0" smtClean="0"/>
              <a:t>5 REASONS EVERY BUSINESS NEEDS A SOCIAL MEDIA STRATEGY</a:t>
            </a:r>
            <a:endParaRPr lang="en-US" dirty="0"/>
          </a:p>
        </p:txBody>
      </p:sp>
      <p:sp>
        <p:nvSpPr>
          <p:cNvPr id="7" name="Subtitle 5"/>
          <p:cNvSpPr>
            <a:spLocks noGrp="1"/>
          </p:cNvSpPr>
          <p:nvPr>
            <p:ph type="subTitle" idx="1"/>
          </p:nvPr>
        </p:nvSpPr>
        <p:spPr>
          <a:xfrm>
            <a:off x="0" y="4706112"/>
            <a:ext cx="9144000" cy="932688"/>
          </a:xfrm>
        </p:spPr>
        <p:txBody>
          <a:bodyPr>
            <a:normAutofit/>
          </a:bodyPr>
          <a:lstStyle/>
          <a:p>
            <a:pPr algn="ctr"/>
            <a:r>
              <a:rPr lang="en-US" sz="1200" dirty="0" smtClean="0"/>
              <a:t>PRESENTED BY SOCIAL MEDIA MARKETING UNIVERSITY</a:t>
            </a:r>
          </a:p>
          <a:p>
            <a:pPr algn="ctr"/>
            <a:r>
              <a:rPr lang="en-US" sz="1200" dirty="0" smtClean="0"/>
              <a:t>WWW.SMMU.COM</a:t>
            </a:r>
            <a:endParaRPr lang="en-US" sz="1200" dirty="0"/>
          </a:p>
        </p:txBody>
      </p:sp>
    </p:spTree>
    <p:extLst>
      <p:ext uri="{BB962C8B-B14F-4D97-AF65-F5344CB8AC3E}">
        <p14:creationId xmlns:p14="http://schemas.microsoft.com/office/powerpoint/2010/main" val="40545658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229600" cy="533400"/>
          </a:xfrm>
        </p:spPr>
        <p:txBody>
          <a:bodyPr>
            <a:noAutofit/>
          </a:bodyPr>
          <a:lstStyle>
            <a:extLst/>
          </a:lstStyle>
          <a:p>
            <a:pPr marR="0" algn="l" rtl="0" latinLnBrk="0">
              <a:spcBef>
                <a:spcPct val="20000"/>
              </a:spcBef>
            </a:pPr>
            <a:r>
              <a:rPr lang="en-US" sz="2000" b="1" dirty="0" smtClean="0">
                <a:latin typeface="Arial"/>
                <a:cs typeface="Arial"/>
              </a:rPr>
              <a:t>WHAT IS A SOCIAL MEDIA STRATEGY</a:t>
            </a:r>
          </a:p>
          <a:p>
            <a:pPr marR="0" algn="l" rtl="0" latinLnBrk="0">
              <a:spcBef>
                <a:spcPct val="20000"/>
              </a:spcBef>
            </a:pPr>
            <a:endParaRPr lang="en-US" sz="1600" dirty="0" smtClean="0">
              <a:latin typeface="Arial"/>
              <a:cs typeface="Arial"/>
            </a:endParaRPr>
          </a:p>
        </p:txBody>
      </p:sp>
      <p:pic>
        <p:nvPicPr>
          <p:cNvPr id="3" name="Picture 2"/>
          <p:cNvPicPr>
            <a:picLocks noChangeAspect="1"/>
          </p:cNvPicPr>
          <p:nvPr/>
        </p:nvPicPr>
        <p:blipFill>
          <a:blip r:embed="rId3"/>
          <a:stretch>
            <a:fillRect/>
          </a:stretch>
        </p:blipFill>
        <p:spPr>
          <a:xfrm>
            <a:off x="5105400" y="2057400"/>
            <a:ext cx="3354828" cy="2362200"/>
          </a:xfrm>
          <a:prstGeom prst="rect">
            <a:avLst/>
          </a:prstGeom>
        </p:spPr>
      </p:pic>
      <p:sp>
        <p:nvSpPr>
          <p:cNvPr id="4" name="TextBox 3"/>
          <p:cNvSpPr txBox="1"/>
          <p:nvPr/>
        </p:nvSpPr>
        <p:spPr>
          <a:xfrm>
            <a:off x="304800" y="1581066"/>
            <a:ext cx="4800600" cy="5244514"/>
          </a:xfrm>
          <a:prstGeom prst="rect">
            <a:avLst/>
          </a:prstGeom>
          <a:noFill/>
        </p:spPr>
        <p:txBody>
          <a:bodyPr wrap="square" rtlCol="0">
            <a:spAutoFit/>
          </a:bodyPr>
          <a:lstStyle/>
          <a:p>
            <a:pPr>
              <a:spcBef>
                <a:spcPct val="20000"/>
              </a:spcBef>
            </a:pPr>
            <a:r>
              <a:rPr lang="en-US" dirty="0" smtClean="0">
                <a:latin typeface="Arial"/>
                <a:cs typeface="Arial"/>
              </a:rPr>
              <a:t>A </a:t>
            </a:r>
            <a:r>
              <a:rPr lang="en-US" dirty="0">
                <a:latin typeface="Arial"/>
                <a:cs typeface="Arial"/>
              </a:rPr>
              <a:t>social media strategy is a formal marketing plan that dictates:</a:t>
            </a:r>
          </a:p>
          <a:p>
            <a:pPr>
              <a:spcBef>
                <a:spcPct val="20000"/>
              </a:spcBef>
            </a:pPr>
            <a:endParaRPr lang="en-US" dirty="0">
              <a:latin typeface="Arial"/>
              <a:cs typeface="Arial"/>
            </a:endParaRPr>
          </a:p>
          <a:p>
            <a:pPr marL="285750" indent="-285750">
              <a:spcBef>
                <a:spcPct val="20000"/>
              </a:spcBef>
              <a:buFont typeface="Arial"/>
              <a:buChar char="•"/>
            </a:pPr>
            <a:r>
              <a:rPr lang="en-US" dirty="0">
                <a:latin typeface="Arial"/>
                <a:cs typeface="Arial"/>
              </a:rPr>
              <a:t>How you will manage your brand in social media</a:t>
            </a:r>
          </a:p>
          <a:p>
            <a:pPr marL="285750" indent="-285750">
              <a:spcBef>
                <a:spcPct val="20000"/>
              </a:spcBef>
              <a:buFont typeface="Arial"/>
              <a:buChar char="•"/>
            </a:pPr>
            <a:r>
              <a:rPr lang="en-US" dirty="0">
                <a:latin typeface="Arial"/>
                <a:cs typeface="Arial"/>
              </a:rPr>
              <a:t>Which social sites you will leverage and procedures for each site</a:t>
            </a:r>
          </a:p>
          <a:p>
            <a:pPr marL="285750" indent="-285750">
              <a:spcBef>
                <a:spcPct val="20000"/>
              </a:spcBef>
              <a:buFont typeface="Arial"/>
              <a:buChar char="•"/>
            </a:pPr>
            <a:r>
              <a:rPr lang="en-US" dirty="0">
                <a:latin typeface="Arial"/>
                <a:cs typeface="Arial"/>
              </a:rPr>
              <a:t>What type of content you will share with your audience</a:t>
            </a:r>
          </a:p>
          <a:p>
            <a:pPr marL="285750" indent="-285750">
              <a:spcBef>
                <a:spcPct val="20000"/>
              </a:spcBef>
              <a:buFont typeface="Arial"/>
              <a:buChar char="•"/>
            </a:pPr>
            <a:r>
              <a:rPr lang="en-US" dirty="0">
                <a:latin typeface="Arial"/>
                <a:cs typeface="Arial"/>
              </a:rPr>
              <a:t>How you will respond to mentions, both negative and positive</a:t>
            </a:r>
          </a:p>
          <a:p>
            <a:pPr marL="285750" indent="-285750">
              <a:spcBef>
                <a:spcPct val="20000"/>
              </a:spcBef>
              <a:buFont typeface="Arial"/>
              <a:buChar char="•"/>
            </a:pPr>
            <a:r>
              <a:rPr lang="en-US" dirty="0">
                <a:latin typeface="Arial"/>
                <a:cs typeface="Arial"/>
              </a:rPr>
              <a:t>What audiences you will target </a:t>
            </a:r>
          </a:p>
          <a:p>
            <a:pPr marL="285750" indent="-285750">
              <a:spcBef>
                <a:spcPct val="20000"/>
              </a:spcBef>
              <a:buFont typeface="Arial"/>
              <a:buChar char="•"/>
            </a:pPr>
            <a:r>
              <a:rPr lang="en-US" dirty="0">
                <a:latin typeface="Arial"/>
                <a:cs typeface="Arial"/>
              </a:rPr>
              <a:t>What goals you will leverage social media to achieve</a:t>
            </a:r>
          </a:p>
          <a:p>
            <a:pPr marL="285750" indent="-285750">
              <a:spcBef>
                <a:spcPct val="20000"/>
              </a:spcBef>
              <a:buFont typeface="Arial"/>
              <a:buChar char="•"/>
            </a:pPr>
            <a:r>
              <a:rPr lang="en-US" dirty="0">
                <a:latin typeface="Arial"/>
                <a:cs typeface="Arial"/>
              </a:rPr>
              <a:t>How you will measure and evaluate social media ROI</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077200" cy="5334000"/>
          </a:xfrm>
        </p:spPr>
        <p:txBody>
          <a:bodyPr>
            <a:noAutofit/>
          </a:bodyPr>
          <a:lstStyle>
            <a:extLst/>
          </a:lstStyle>
          <a:p>
            <a:pPr algn="ctr"/>
            <a:endParaRPr lang="en-US" sz="3600" b="1" dirty="0" smtClean="0"/>
          </a:p>
          <a:p>
            <a:pPr algn="ctr"/>
            <a:r>
              <a:rPr lang="en-US" sz="3600" b="1" dirty="0" smtClean="0"/>
              <a:t>Does your company have a social media strategy in place? </a:t>
            </a:r>
          </a:p>
          <a:p>
            <a:pPr algn="ctr"/>
            <a:endParaRPr lang="en-US" sz="3600" b="1" dirty="0"/>
          </a:p>
          <a:p>
            <a:pPr algn="ctr"/>
            <a:r>
              <a:rPr lang="en-US" sz="3600" b="1" dirty="0" smtClean="0"/>
              <a:t>Nearly half of companies don’t. </a:t>
            </a:r>
            <a:endParaRPr lang="en-US" sz="1400" b="1" dirty="0" smtClean="0">
              <a:latin typeface="Arial"/>
              <a:cs typeface="Arial"/>
            </a:endParaRPr>
          </a:p>
        </p:txBody>
      </p:sp>
      <p:pic>
        <p:nvPicPr>
          <p:cNvPr id="4" name="Picture 3"/>
          <p:cNvPicPr>
            <a:picLocks noChangeAspect="1"/>
          </p:cNvPicPr>
          <p:nvPr/>
        </p:nvPicPr>
        <p:blipFill>
          <a:blip r:embed="rId3"/>
          <a:stretch>
            <a:fillRect/>
          </a:stretch>
        </p:blipFill>
        <p:spPr>
          <a:xfrm>
            <a:off x="2819400" y="4267200"/>
            <a:ext cx="3429000" cy="2374900"/>
          </a:xfrm>
          <a:prstGeom prst="rect">
            <a:avLst/>
          </a:prstGeom>
        </p:spPr>
      </p:pic>
    </p:spTree>
    <p:extLst>
      <p:ext uri="{BB962C8B-B14F-4D97-AF65-F5344CB8AC3E}">
        <p14:creationId xmlns:p14="http://schemas.microsoft.com/office/powerpoint/2010/main" val="35414479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077200" cy="5334000"/>
          </a:xfrm>
        </p:spPr>
        <p:txBody>
          <a:bodyPr>
            <a:noAutofit/>
          </a:bodyPr>
          <a:lstStyle>
            <a:extLst/>
          </a:lstStyle>
          <a:p>
            <a:pPr algn="ctr"/>
            <a:endParaRPr lang="en-US" sz="3600" b="1" dirty="0" smtClean="0"/>
          </a:p>
          <a:p>
            <a:pPr algn="ctr"/>
            <a:endParaRPr lang="en-US" sz="3600" b="1" dirty="0"/>
          </a:p>
          <a:p>
            <a:pPr algn="ctr"/>
            <a:r>
              <a:rPr lang="en-US" sz="3600" b="1" dirty="0" smtClean="0"/>
              <a:t>44% of companies still </a:t>
            </a:r>
            <a:r>
              <a:rPr lang="en-US" sz="3600" b="1" dirty="0"/>
              <a:t>don’t have a </a:t>
            </a:r>
            <a:r>
              <a:rPr lang="en-US" sz="3600" b="1" dirty="0" smtClean="0"/>
              <a:t>formal social media </a:t>
            </a:r>
            <a:r>
              <a:rPr lang="en-US" sz="3600" b="1" dirty="0"/>
              <a:t>strategy in place. </a:t>
            </a:r>
            <a:endParaRPr lang="en-US" sz="3600" b="1" dirty="0" smtClean="0"/>
          </a:p>
          <a:p>
            <a:pPr algn="ctr"/>
            <a:endParaRPr lang="en-US" sz="1400" b="1" dirty="0" smtClean="0">
              <a:latin typeface="Arial"/>
              <a:cs typeface="Arial"/>
            </a:endParaRPr>
          </a:p>
          <a:p>
            <a:pPr algn="ctr"/>
            <a:r>
              <a:rPr lang="en-US" sz="1400" b="1" dirty="0" smtClean="0">
                <a:latin typeface="Arial"/>
                <a:cs typeface="Arial"/>
              </a:rPr>
              <a:t>Source: SMMU State of the Industry Survey, June 2012</a:t>
            </a:r>
          </a:p>
        </p:txBody>
      </p:sp>
    </p:spTree>
    <p:extLst>
      <p:ext uri="{BB962C8B-B14F-4D97-AF65-F5344CB8AC3E}">
        <p14:creationId xmlns:p14="http://schemas.microsoft.com/office/powerpoint/2010/main" val="9594812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5715000" cy="5334000"/>
          </a:xfrm>
        </p:spPr>
        <p:txBody>
          <a:bodyPr>
            <a:noAutofit/>
          </a:bodyPr>
          <a:lstStyle>
            <a:extLst/>
          </a:lstStyle>
          <a:p>
            <a:pPr algn="ctr"/>
            <a:endParaRPr lang="en-US" sz="3600" b="1" dirty="0" smtClean="0"/>
          </a:p>
          <a:p>
            <a:pPr algn="ctr"/>
            <a:endParaRPr lang="en-US" sz="3600" b="1" dirty="0"/>
          </a:p>
          <a:p>
            <a:pPr algn="ctr"/>
            <a:r>
              <a:rPr lang="en-US" sz="2800" b="1" dirty="0" smtClean="0"/>
              <a:t>“…Most </a:t>
            </a:r>
            <a:r>
              <a:rPr lang="en-US" sz="2800" b="1" dirty="0"/>
              <a:t>brands know that they have to have a social media presence in order to be competitive in the marketplace, but they still aren’t sure how to navigate the </a:t>
            </a:r>
            <a:r>
              <a:rPr lang="en-US" sz="2800" b="1" dirty="0" smtClean="0"/>
              <a:t>space.</a:t>
            </a:r>
            <a:r>
              <a:rPr lang="en-US" sz="3600" dirty="0" smtClean="0"/>
              <a:t>” </a:t>
            </a:r>
          </a:p>
          <a:p>
            <a:pPr algn="ctr"/>
            <a:endParaRPr lang="en-US" sz="1400" b="1" dirty="0" smtClean="0">
              <a:latin typeface="Arial"/>
              <a:cs typeface="Arial"/>
            </a:endParaRPr>
          </a:p>
          <a:p>
            <a:pPr algn="ctr"/>
            <a:r>
              <a:rPr lang="en-US" sz="1400" b="1" dirty="0" smtClean="0">
                <a:latin typeface="Arial"/>
                <a:cs typeface="Arial"/>
              </a:rPr>
              <a:t>John Souza, Founder of Social Media Marketing University</a:t>
            </a:r>
          </a:p>
        </p:txBody>
      </p:sp>
      <p:pic>
        <p:nvPicPr>
          <p:cNvPr id="3" name="Picture 2"/>
          <p:cNvPicPr>
            <a:picLocks noChangeAspect="1"/>
          </p:cNvPicPr>
          <p:nvPr/>
        </p:nvPicPr>
        <p:blipFill>
          <a:blip r:embed="rId3"/>
          <a:stretch>
            <a:fillRect/>
          </a:stretch>
        </p:blipFill>
        <p:spPr>
          <a:xfrm>
            <a:off x="6096000" y="1371600"/>
            <a:ext cx="2324100" cy="3505200"/>
          </a:xfrm>
          <a:prstGeom prst="rect">
            <a:avLst/>
          </a:prstGeom>
        </p:spPr>
      </p:pic>
    </p:spTree>
    <p:extLst>
      <p:ext uri="{BB962C8B-B14F-4D97-AF65-F5344CB8AC3E}">
        <p14:creationId xmlns:p14="http://schemas.microsoft.com/office/powerpoint/2010/main" val="14517851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077200" cy="5334000"/>
          </a:xfrm>
        </p:spPr>
        <p:txBody>
          <a:bodyPr>
            <a:noAutofit/>
          </a:bodyPr>
          <a:lstStyle>
            <a:extLst/>
          </a:lstStyle>
          <a:p>
            <a:pPr algn="ctr"/>
            <a:endParaRPr lang="en-US" sz="3600" b="1" dirty="0" smtClean="0"/>
          </a:p>
          <a:p>
            <a:pPr algn="ctr"/>
            <a:r>
              <a:rPr lang="en-US" sz="2800" b="1" dirty="0" smtClean="0"/>
              <a:t>“</a:t>
            </a:r>
            <a:r>
              <a:rPr lang="en-US" sz="2800" b="1" dirty="0"/>
              <a:t>Not having a plan in place can greatly hinder a company’s ability to have an impact in social media, and can prevent them from generating results.” </a:t>
            </a:r>
            <a:r>
              <a:rPr lang="en-US" sz="3600" dirty="0" smtClean="0"/>
              <a:t> </a:t>
            </a:r>
          </a:p>
          <a:p>
            <a:pPr algn="ctr"/>
            <a:endParaRPr lang="en-US" sz="1400" b="1" dirty="0" smtClean="0">
              <a:latin typeface="Arial"/>
              <a:cs typeface="Arial"/>
            </a:endParaRPr>
          </a:p>
          <a:p>
            <a:pPr algn="ctr"/>
            <a:r>
              <a:rPr lang="en-US" sz="1400" b="1" dirty="0" smtClean="0">
                <a:latin typeface="Arial"/>
                <a:cs typeface="Arial"/>
              </a:rPr>
              <a:t>John Souza, Founder of Social Media Marketing University</a:t>
            </a:r>
          </a:p>
        </p:txBody>
      </p:sp>
      <p:pic>
        <p:nvPicPr>
          <p:cNvPr id="3" name="Picture 2"/>
          <p:cNvPicPr>
            <a:picLocks noChangeAspect="1"/>
          </p:cNvPicPr>
          <p:nvPr/>
        </p:nvPicPr>
        <p:blipFill>
          <a:blip r:embed="rId3"/>
          <a:stretch>
            <a:fillRect/>
          </a:stretch>
        </p:blipFill>
        <p:spPr>
          <a:xfrm>
            <a:off x="1905000" y="3581400"/>
            <a:ext cx="4191000" cy="3139205"/>
          </a:xfrm>
          <a:prstGeom prst="rect">
            <a:avLst/>
          </a:prstGeom>
        </p:spPr>
      </p:pic>
    </p:spTree>
    <p:extLst>
      <p:ext uri="{BB962C8B-B14F-4D97-AF65-F5344CB8AC3E}">
        <p14:creationId xmlns:p14="http://schemas.microsoft.com/office/powerpoint/2010/main" val="33852270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124200" y="1066800"/>
            <a:ext cx="5029200" cy="5334000"/>
          </a:xfrm>
        </p:spPr>
        <p:txBody>
          <a:bodyPr>
            <a:noAutofit/>
          </a:bodyPr>
          <a:lstStyle>
            <a:extLst/>
          </a:lstStyle>
          <a:p>
            <a:pPr algn="ctr"/>
            <a:endParaRPr lang="en-US" sz="3600" b="1" dirty="0" smtClean="0"/>
          </a:p>
          <a:p>
            <a:pPr algn="ctr"/>
            <a:endParaRPr lang="en-US" sz="3600" b="1" dirty="0"/>
          </a:p>
          <a:p>
            <a:pPr algn="ctr"/>
            <a:r>
              <a:rPr lang="en-US" sz="3600" b="1" dirty="0" smtClean="0"/>
              <a:t>REASONS </a:t>
            </a:r>
            <a:r>
              <a:rPr lang="en-US" sz="3600" b="1" dirty="0" smtClean="0"/>
              <a:t>WHY EVERY BUSINESS NEEDS A SOCIAL MEDIA STRATEGY</a:t>
            </a:r>
            <a:endParaRPr lang="en-US" sz="3600" b="1" dirty="0" smtClean="0">
              <a:latin typeface="Arial"/>
              <a:cs typeface="Arial"/>
            </a:endParaRPr>
          </a:p>
        </p:txBody>
      </p:sp>
      <p:pic>
        <p:nvPicPr>
          <p:cNvPr id="3" name="Picture 2"/>
          <p:cNvPicPr>
            <a:picLocks noChangeAspect="1"/>
          </p:cNvPicPr>
          <p:nvPr/>
        </p:nvPicPr>
        <p:blipFill>
          <a:blip r:embed="rId3"/>
          <a:stretch>
            <a:fillRect/>
          </a:stretch>
        </p:blipFill>
        <p:spPr>
          <a:xfrm>
            <a:off x="838200" y="2057400"/>
            <a:ext cx="2286000" cy="2379518"/>
          </a:xfrm>
          <a:prstGeom prst="rect">
            <a:avLst/>
          </a:prstGeom>
        </p:spPr>
      </p:pic>
    </p:spTree>
    <p:extLst>
      <p:ext uri="{BB962C8B-B14F-4D97-AF65-F5344CB8AC3E}">
        <p14:creationId xmlns:p14="http://schemas.microsoft.com/office/powerpoint/2010/main" val="2489363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077200" cy="5334000"/>
          </a:xfrm>
        </p:spPr>
        <p:txBody>
          <a:bodyPr>
            <a:noAutofit/>
          </a:bodyPr>
          <a:lstStyle>
            <a:extLst/>
          </a:lstStyle>
          <a:p>
            <a:pPr algn="ctr"/>
            <a:r>
              <a:rPr lang="en-US" sz="1800" b="1" dirty="0" smtClean="0"/>
              <a:t>Social media plans help companies to…</a:t>
            </a:r>
          </a:p>
          <a:p>
            <a:pPr algn="ctr"/>
            <a:endParaRPr lang="en-US" sz="3600" b="1" dirty="0"/>
          </a:p>
          <a:p>
            <a:pPr lvl="0" algn="ctr"/>
            <a:r>
              <a:rPr lang="en-US" sz="3600" b="1" dirty="0"/>
              <a:t>Consistently project an image online that is consistent with their mission and core </a:t>
            </a:r>
            <a:r>
              <a:rPr lang="en-US" sz="3600" b="1" dirty="0" smtClean="0"/>
              <a:t>values.</a:t>
            </a:r>
            <a:endParaRPr lang="en-US" sz="3600" b="1" dirty="0"/>
          </a:p>
        </p:txBody>
      </p:sp>
      <p:pic>
        <p:nvPicPr>
          <p:cNvPr id="3" name="Picture 2"/>
          <p:cNvPicPr>
            <a:picLocks noChangeAspect="1"/>
          </p:cNvPicPr>
          <p:nvPr/>
        </p:nvPicPr>
        <p:blipFill>
          <a:blip r:embed="rId3"/>
          <a:stretch>
            <a:fillRect/>
          </a:stretch>
        </p:blipFill>
        <p:spPr>
          <a:xfrm>
            <a:off x="2743200" y="4114800"/>
            <a:ext cx="3505200" cy="2311400"/>
          </a:xfrm>
          <a:prstGeom prst="rect">
            <a:avLst/>
          </a:prstGeom>
        </p:spPr>
      </p:pic>
    </p:spTree>
    <p:extLst>
      <p:ext uri="{BB962C8B-B14F-4D97-AF65-F5344CB8AC3E}">
        <p14:creationId xmlns:p14="http://schemas.microsoft.com/office/powerpoint/2010/main" val="2573533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457200"/>
            <a:ext cx="533400" cy="5791200"/>
          </a:xfrm>
        </p:spPr>
        <p:txBody>
          <a:bodyPr>
            <a:normAutofit fontScale="90000"/>
          </a:bodyPr>
          <a:lstStyle>
            <a:extLst/>
          </a:lstStyle>
          <a:p>
            <a:r>
              <a:rPr lang="en-US" dirty="0" smtClean="0"/>
              <a:t>SOCIAL MEDIA STRATEGY FOR BUSINESSES</a:t>
            </a:r>
            <a:endParaRPr lang="en-US" dirty="0"/>
          </a:p>
        </p:txBody>
      </p:sp>
      <p:sp>
        <p:nvSpPr>
          <p:cNvPr id="2" name="Rectangle 3"/>
          <p:cNvSpPr>
            <a:spLocks noGrp="1"/>
          </p:cNvSpPr>
          <p:nvPr>
            <p:ph type="body" sz="quarter" idx="13"/>
          </p:nvPr>
        </p:nvSpPr>
        <p:spPr/>
        <p:txBody>
          <a:bodyPr>
            <a:normAutofit fontScale="92500" lnSpcReduction="20000"/>
          </a:bodyPr>
          <a:lstStyle>
            <a:extLst/>
          </a:lstStyle>
          <a:p>
            <a:r>
              <a:rPr lang="en-US" dirty="0" smtClean="0"/>
              <a:t>5 REASONS WHY EVERY BUSINESS NEEDS A SOCIAL MEDIA STRATEGY</a:t>
            </a:r>
            <a:endParaRPr lang="en-US" dirty="0"/>
          </a:p>
        </p:txBody>
      </p:sp>
      <p:sp>
        <p:nvSpPr>
          <p:cNvPr id="31" name="Rectangle 4"/>
          <p:cNvSpPr>
            <a:spLocks noGrp="1"/>
          </p:cNvSpPr>
          <p:nvPr>
            <p:ph sz="quarter" idx="15"/>
          </p:nvPr>
        </p:nvSpPr>
        <p:spPr>
          <a:xfrm>
            <a:off x="304800" y="914400"/>
            <a:ext cx="8077200" cy="5334000"/>
          </a:xfrm>
        </p:spPr>
        <p:txBody>
          <a:bodyPr>
            <a:noAutofit/>
          </a:bodyPr>
          <a:lstStyle>
            <a:extLst/>
          </a:lstStyle>
          <a:p>
            <a:pPr algn="ctr"/>
            <a:r>
              <a:rPr lang="en-US" sz="1800" b="1" dirty="0" smtClean="0"/>
              <a:t>Social media plans help companies to…</a:t>
            </a:r>
          </a:p>
          <a:p>
            <a:pPr algn="ctr"/>
            <a:endParaRPr lang="en-US" sz="3600" b="1" dirty="0"/>
          </a:p>
          <a:p>
            <a:pPr lvl="0" algn="ctr"/>
            <a:r>
              <a:rPr lang="en-US" sz="3600" b="1" dirty="0"/>
              <a:t>Create and share content that reflects the needs and interests of their prospects and </a:t>
            </a:r>
            <a:r>
              <a:rPr lang="en-US" sz="3600" b="1" dirty="0" smtClean="0"/>
              <a:t>customers.</a:t>
            </a:r>
            <a:endParaRPr lang="en-US" sz="3600" b="1" dirty="0"/>
          </a:p>
        </p:txBody>
      </p:sp>
      <p:pic>
        <p:nvPicPr>
          <p:cNvPr id="3" name="Picture 2"/>
          <p:cNvPicPr>
            <a:picLocks noChangeAspect="1"/>
          </p:cNvPicPr>
          <p:nvPr/>
        </p:nvPicPr>
        <p:blipFill>
          <a:blip r:embed="rId3"/>
          <a:stretch>
            <a:fillRect/>
          </a:stretch>
        </p:blipFill>
        <p:spPr>
          <a:xfrm>
            <a:off x="2971800" y="4038600"/>
            <a:ext cx="2286000" cy="2286000"/>
          </a:xfrm>
          <a:prstGeom prst="rect">
            <a:avLst/>
          </a:prstGeom>
        </p:spPr>
      </p:pic>
    </p:spTree>
    <p:extLst>
      <p:ext uri="{BB962C8B-B14F-4D97-AF65-F5344CB8AC3E}">
        <p14:creationId xmlns:p14="http://schemas.microsoft.com/office/powerpoint/2010/main" val="12188680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itch Book">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 Book.potx</Template>
  <TotalTime>0</TotalTime>
  <Words>745</Words>
  <Application>Microsoft Macintosh PowerPoint</Application>
  <PresentationFormat>On-screen Show (4:3)</PresentationFormat>
  <Paragraphs>125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Pitch Book</vt:lpstr>
      <vt:lpstr>5 REASONS EVERY BUSINESS NEEDS A SOCIAL MEDIA STRATEGY</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SOCIAL MEDIA STRATEGY FOR BUSINESSES</vt:lpstr>
      <vt:lpstr>5 REASONS EVERY BUSINESS NEEDS A SOCIAL MEDIA STRATEGY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2010-04-19T20:44:32Z</dcterms:created>
  <dcterms:modified xsi:type="dcterms:W3CDTF">2012-08-14T20:26:33Z</dcterms:modified>
</cp:coreProperties>
</file>